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3" r:id="rId3"/>
    <p:sldId id="275" r:id="rId4"/>
    <p:sldId id="279" r:id="rId5"/>
    <p:sldId id="257" r:id="rId6"/>
    <p:sldId id="273" r:id="rId7"/>
    <p:sldId id="274" r:id="rId8"/>
    <p:sldId id="262" r:id="rId9"/>
    <p:sldId id="267" r:id="rId10"/>
    <p:sldId id="260" r:id="rId11"/>
    <p:sldId id="282" r:id="rId12"/>
    <p:sldId id="276" r:id="rId13"/>
    <p:sldId id="270" r:id="rId14"/>
    <p:sldId id="277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D2E4D-B4D3-4705-A8E4-C30DA7FE55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440FCD-C182-4C49-BF46-C20974007E81}">
      <dgm:prSet/>
      <dgm:spPr/>
      <dgm:t>
        <a:bodyPr/>
        <a:lstStyle/>
        <a:p>
          <a:r>
            <a:rPr lang="en-IN" b="1"/>
            <a:t>THANK YOU</a:t>
          </a:r>
          <a:endParaRPr lang="en-US"/>
        </a:p>
      </dgm:t>
    </dgm:pt>
    <dgm:pt modelId="{7C4814AB-C4F3-441F-AC53-C73631B8997B}" type="parTrans" cxnId="{A8465669-389D-4D5E-9890-10FAE2193828}">
      <dgm:prSet/>
      <dgm:spPr/>
      <dgm:t>
        <a:bodyPr/>
        <a:lstStyle/>
        <a:p>
          <a:endParaRPr lang="en-US"/>
        </a:p>
      </dgm:t>
    </dgm:pt>
    <dgm:pt modelId="{196DC06E-F5E2-4BB1-AC97-426B4B14D457}" type="sibTrans" cxnId="{A8465669-389D-4D5E-9890-10FAE2193828}">
      <dgm:prSet/>
      <dgm:spPr/>
      <dgm:t>
        <a:bodyPr/>
        <a:lstStyle/>
        <a:p>
          <a:endParaRPr lang="en-US"/>
        </a:p>
      </dgm:t>
    </dgm:pt>
    <dgm:pt modelId="{21A4C551-3027-4A6F-B46D-9DF4759939F3}">
      <dgm:prSet/>
      <dgm:spPr/>
      <dgm:t>
        <a:bodyPr/>
        <a:lstStyle/>
        <a:p>
          <a:r>
            <a:rPr lang="en-IN" b="1" dirty="0"/>
            <a:t>For any queries, please contact me at</a:t>
          </a:r>
          <a:endParaRPr lang="en-US" dirty="0"/>
        </a:p>
      </dgm:t>
    </dgm:pt>
    <dgm:pt modelId="{B3C3D8E4-3DC5-431E-997C-A9C643F2D2D8}" type="parTrans" cxnId="{22F92198-2A81-4EE0-AE70-13D0B7241BA1}">
      <dgm:prSet/>
      <dgm:spPr/>
      <dgm:t>
        <a:bodyPr/>
        <a:lstStyle/>
        <a:p>
          <a:endParaRPr lang="en-US"/>
        </a:p>
      </dgm:t>
    </dgm:pt>
    <dgm:pt modelId="{BF1E739C-511F-4436-84B1-F9D4E18AB2A3}" type="sibTrans" cxnId="{22F92198-2A81-4EE0-AE70-13D0B7241BA1}">
      <dgm:prSet/>
      <dgm:spPr/>
      <dgm:t>
        <a:bodyPr/>
        <a:lstStyle/>
        <a:p>
          <a:endParaRPr lang="en-US"/>
        </a:p>
      </dgm:t>
    </dgm:pt>
    <dgm:pt modelId="{D27396D5-97DC-42FB-B941-6BDCEE8605E3}">
      <dgm:prSet/>
      <dgm:spPr/>
      <dgm:t>
        <a:bodyPr/>
        <a:lstStyle/>
        <a:p>
          <a:r>
            <a:rPr lang="en-IN" b="1"/>
            <a:t>dighe.po@northeastern.edu</a:t>
          </a:r>
          <a:endParaRPr lang="en-US"/>
        </a:p>
      </dgm:t>
    </dgm:pt>
    <dgm:pt modelId="{2FD8B74A-3EE6-459D-ABF5-8D9F09C8BC80}" type="parTrans" cxnId="{251963AF-4027-4134-988E-782F1D9EAB16}">
      <dgm:prSet/>
      <dgm:spPr/>
      <dgm:t>
        <a:bodyPr/>
        <a:lstStyle/>
        <a:p>
          <a:endParaRPr lang="en-US"/>
        </a:p>
      </dgm:t>
    </dgm:pt>
    <dgm:pt modelId="{A3CA14A1-36ED-4A9B-B349-1E957DB50B6C}" type="sibTrans" cxnId="{251963AF-4027-4134-988E-782F1D9EAB16}">
      <dgm:prSet/>
      <dgm:spPr/>
      <dgm:t>
        <a:bodyPr/>
        <a:lstStyle/>
        <a:p>
          <a:endParaRPr lang="en-US"/>
        </a:p>
      </dgm:t>
    </dgm:pt>
    <dgm:pt modelId="{7F5B93CE-FD2D-44B8-8ACD-5025AAF302B7}" type="pres">
      <dgm:prSet presAssocID="{791D2E4D-B4D3-4705-A8E4-C30DA7FE555D}" presName="root" presStyleCnt="0">
        <dgm:presLayoutVars>
          <dgm:dir/>
          <dgm:resizeHandles val="exact"/>
        </dgm:presLayoutVars>
      </dgm:prSet>
      <dgm:spPr/>
    </dgm:pt>
    <dgm:pt modelId="{2B4AA66B-355C-4675-8550-10570B233EB1}" type="pres">
      <dgm:prSet presAssocID="{3F440FCD-C182-4C49-BF46-C20974007E81}" presName="compNode" presStyleCnt="0"/>
      <dgm:spPr/>
    </dgm:pt>
    <dgm:pt modelId="{C9E98D4D-843A-47BF-8214-DDF56EBDE3A7}" type="pres">
      <dgm:prSet presAssocID="{3F440FCD-C182-4C49-BF46-C20974007E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90E1CA6-1BAD-49A0-A969-4C2E1147F226}" type="pres">
      <dgm:prSet presAssocID="{3F440FCD-C182-4C49-BF46-C20974007E81}" presName="spaceRect" presStyleCnt="0"/>
      <dgm:spPr/>
    </dgm:pt>
    <dgm:pt modelId="{1C551DCD-1199-4C72-A5A8-B8215D8E98C7}" type="pres">
      <dgm:prSet presAssocID="{3F440FCD-C182-4C49-BF46-C20974007E81}" presName="textRect" presStyleLbl="revTx" presStyleIdx="0" presStyleCnt="3">
        <dgm:presLayoutVars>
          <dgm:chMax val="1"/>
          <dgm:chPref val="1"/>
        </dgm:presLayoutVars>
      </dgm:prSet>
      <dgm:spPr/>
    </dgm:pt>
    <dgm:pt modelId="{71D6F8B4-D017-45CA-BC7D-9274DAD1FF38}" type="pres">
      <dgm:prSet presAssocID="{196DC06E-F5E2-4BB1-AC97-426B4B14D457}" presName="sibTrans" presStyleCnt="0"/>
      <dgm:spPr/>
    </dgm:pt>
    <dgm:pt modelId="{EE92EFC6-EF52-42B5-B0B3-F2995E6F522F}" type="pres">
      <dgm:prSet presAssocID="{21A4C551-3027-4A6F-B46D-9DF4759939F3}" presName="compNode" presStyleCnt="0"/>
      <dgm:spPr/>
    </dgm:pt>
    <dgm:pt modelId="{7111C7B2-95F3-4202-BEBA-A405F876E739}" type="pres">
      <dgm:prSet presAssocID="{21A4C551-3027-4A6F-B46D-9DF475993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6C876E0-E884-4E44-A0B6-2F50F9A6101A}" type="pres">
      <dgm:prSet presAssocID="{21A4C551-3027-4A6F-B46D-9DF4759939F3}" presName="spaceRect" presStyleCnt="0"/>
      <dgm:spPr/>
    </dgm:pt>
    <dgm:pt modelId="{E6579A4B-4668-4D0B-BCBC-85E8B2967AF6}" type="pres">
      <dgm:prSet presAssocID="{21A4C551-3027-4A6F-B46D-9DF4759939F3}" presName="textRect" presStyleLbl="revTx" presStyleIdx="1" presStyleCnt="3">
        <dgm:presLayoutVars>
          <dgm:chMax val="1"/>
          <dgm:chPref val="1"/>
        </dgm:presLayoutVars>
      </dgm:prSet>
      <dgm:spPr/>
    </dgm:pt>
    <dgm:pt modelId="{F591322B-1DAD-40D3-91AF-08B32BD18AA8}" type="pres">
      <dgm:prSet presAssocID="{BF1E739C-511F-4436-84B1-F9D4E18AB2A3}" presName="sibTrans" presStyleCnt="0"/>
      <dgm:spPr/>
    </dgm:pt>
    <dgm:pt modelId="{71717C43-38D7-4587-87A5-87F862D777EE}" type="pres">
      <dgm:prSet presAssocID="{D27396D5-97DC-42FB-B941-6BDCEE8605E3}" presName="compNode" presStyleCnt="0"/>
      <dgm:spPr/>
    </dgm:pt>
    <dgm:pt modelId="{8F44D802-890C-4A99-AE09-CDBA9702BB6A}" type="pres">
      <dgm:prSet presAssocID="{D27396D5-97DC-42FB-B941-6BDCEE8605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CBC709F-C3FB-4854-8B35-09A9F812CC39}" type="pres">
      <dgm:prSet presAssocID="{D27396D5-97DC-42FB-B941-6BDCEE8605E3}" presName="spaceRect" presStyleCnt="0"/>
      <dgm:spPr/>
    </dgm:pt>
    <dgm:pt modelId="{E27514ED-5522-4996-ADB6-09DB03B93F51}" type="pres">
      <dgm:prSet presAssocID="{D27396D5-97DC-42FB-B941-6BDCEE8605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465669-389D-4D5E-9890-10FAE2193828}" srcId="{791D2E4D-B4D3-4705-A8E4-C30DA7FE555D}" destId="{3F440FCD-C182-4C49-BF46-C20974007E81}" srcOrd="0" destOrd="0" parTransId="{7C4814AB-C4F3-441F-AC53-C73631B8997B}" sibTransId="{196DC06E-F5E2-4BB1-AC97-426B4B14D457}"/>
    <dgm:cxn modelId="{89C0F771-CB4A-4209-9E50-46DAFC2BE113}" type="presOf" srcId="{21A4C551-3027-4A6F-B46D-9DF4759939F3}" destId="{E6579A4B-4668-4D0B-BCBC-85E8B2967AF6}" srcOrd="0" destOrd="0" presId="urn:microsoft.com/office/officeart/2018/2/layout/IconLabelList"/>
    <dgm:cxn modelId="{22F92198-2A81-4EE0-AE70-13D0B7241BA1}" srcId="{791D2E4D-B4D3-4705-A8E4-C30DA7FE555D}" destId="{21A4C551-3027-4A6F-B46D-9DF4759939F3}" srcOrd="1" destOrd="0" parTransId="{B3C3D8E4-3DC5-431E-997C-A9C643F2D2D8}" sibTransId="{BF1E739C-511F-4436-84B1-F9D4E18AB2A3}"/>
    <dgm:cxn modelId="{60A1CBA5-1C48-4623-A310-B034282D62CE}" type="presOf" srcId="{D27396D5-97DC-42FB-B941-6BDCEE8605E3}" destId="{E27514ED-5522-4996-ADB6-09DB03B93F51}" srcOrd="0" destOrd="0" presId="urn:microsoft.com/office/officeart/2018/2/layout/IconLabelList"/>
    <dgm:cxn modelId="{251963AF-4027-4134-988E-782F1D9EAB16}" srcId="{791D2E4D-B4D3-4705-A8E4-C30DA7FE555D}" destId="{D27396D5-97DC-42FB-B941-6BDCEE8605E3}" srcOrd="2" destOrd="0" parTransId="{2FD8B74A-3EE6-459D-ABF5-8D9F09C8BC80}" sibTransId="{A3CA14A1-36ED-4A9B-B349-1E957DB50B6C}"/>
    <dgm:cxn modelId="{8B55B4BC-E9FC-4B9D-9EFD-EF53442C1D21}" type="presOf" srcId="{3F440FCD-C182-4C49-BF46-C20974007E81}" destId="{1C551DCD-1199-4C72-A5A8-B8215D8E98C7}" srcOrd="0" destOrd="0" presId="urn:microsoft.com/office/officeart/2018/2/layout/IconLabelList"/>
    <dgm:cxn modelId="{B83D78FA-E8A3-4C21-89C6-7D456BEF242F}" type="presOf" srcId="{791D2E4D-B4D3-4705-A8E4-C30DA7FE555D}" destId="{7F5B93CE-FD2D-44B8-8ACD-5025AAF302B7}" srcOrd="0" destOrd="0" presId="urn:microsoft.com/office/officeart/2018/2/layout/IconLabelList"/>
    <dgm:cxn modelId="{31A35DDF-9289-4732-8F3F-B4D6D8455852}" type="presParOf" srcId="{7F5B93CE-FD2D-44B8-8ACD-5025AAF302B7}" destId="{2B4AA66B-355C-4675-8550-10570B233EB1}" srcOrd="0" destOrd="0" presId="urn:microsoft.com/office/officeart/2018/2/layout/IconLabelList"/>
    <dgm:cxn modelId="{0CF5ABB9-9B5B-40B5-98A6-C6D6CFAC68D4}" type="presParOf" srcId="{2B4AA66B-355C-4675-8550-10570B233EB1}" destId="{C9E98D4D-843A-47BF-8214-DDF56EBDE3A7}" srcOrd="0" destOrd="0" presId="urn:microsoft.com/office/officeart/2018/2/layout/IconLabelList"/>
    <dgm:cxn modelId="{D24E53D1-5DDA-40AF-89C2-B409335F8E74}" type="presParOf" srcId="{2B4AA66B-355C-4675-8550-10570B233EB1}" destId="{B90E1CA6-1BAD-49A0-A969-4C2E1147F226}" srcOrd="1" destOrd="0" presId="urn:microsoft.com/office/officeart/2018/2/layout/IconLabelList"/>
    <dgm:cxn modelId="{04E94C20-E524-4891-A929-6C9E8EB04AB6}" type="presParOf" srcId="{2B4AA66B-355C-4675-8550-10570B233EB1}" destId="{1C551DCD-1199-4C72-A5A8-B8215D8E98C7}" srcOrd="2" destOrd="0" presId="urn:microsoft.com/office/officeart/2018/2/layout/IconLabelList"/>
    <dgm:cxn modelId="{BBAEB233-25DF-4EA1-AD92-C653D11B5131}" type="presParOf" srcId="{7F5B93CE-FD2D-44B8-8ACD-5025AAF302B7}" destId="{71D6F8B4-D017-45CA-BC7D-9274DAD1FF38}" srcOrd="1" destOrd="0" presId="urn:microsoft.com/office/officeart/2018/2/layout/IconLabelList"/>
    <dgm:cxn modelId="{EC14CF38-6FF1-45DE-B60C-0B0ED15E443C}" type="presParOf" srcId="{7F5B93CE-FD2D-44B8-8ACD-5025AAF302B7}" destId="{EE92EFC6-EF52-42B5-B0B3-F2995E6F522F}" srcOrd="2" destOrd="0" presId="urn:microsoft.com/office/officeart/2018/2/layout/IconLabelList"/>
    <dgm:cxn modelId="{1495FB0C-685A-4A8A-B79A-C3DCC5D2C9B6}" type="presParOf" srcId="{EE92EFC6-EF52-42B5-B0B3-F2995E6F522F}" destId="{7111C7B2-95F3-4202-BEBA-A405F876E739}" srcOrd="0" destOrd="0" presId="urn:microsoft.com/office/officeart/2018/2/layout/IconLabelList"/>
    <dgm:cxn modelId="{A01F5C57-6D26-4330-BD6E-972F93943C95}" type="presParOf" srcId="{EE92EFC6-EF52-42B5-B0B3-F2995E6F522F}" destId="{66C876E0-E884-4E44-A0B6-2F50F9A6101A}" srcOrd="1" destOrd="0" presId="urn:microsoft.com/office/officeart/2018/2/layout/IconLabelList"/>
    <dgm:cxn modelId="{E51619BE-6B0E-4CEB-A8BE-6A4B16FFCE88}" type="presParOf" srcId="{EE92EFC6-EF52-42B5-B0B3-F2995E6F522F}" destId="{E6579A4B-4668-4D0B-BCBC-85E8B2967AF6}" srcOrd="2" destOrd="0" presId="urn:microsoft.com/office/officeart/2018/2/layout/IconLabelList"/>
    <dgm:cxn modelId="{13779B50-CF4B-46FB-8150-450FC57663FF}" type="presParOf" srcId="{7F5B93CE-FD2D-44B8-8ACD-5025AAF302B7}" destId="{F591322B-1DAD-40D3-91AF-08B32BD18AA8}" srcOrd="3" destOrd="0" presId="urn:microsoft.com/office/officeart/2018/2/layout/IconLabelList"/>
    <dgm:cxn modelId="{1D82A8F9-6EBF-4F21-8811-64782E4FF42A}" type="presParOf" srcId="{7F5B93CE-FD2D-44B8-8ACD-5025AAF302B7}" destId="{71717C43-38D7-4587-87A5-87F862D777EE}" srcOrd="4" destOrd="0" presId="urn:microsoft.com/office/officeart/2018/2/layout/IconLabelList"/>
    <dgm:cxn modelId="{7F53FF2D-D495-41F0-B5B2-68E58B6B9F8C}" type="presParOf" srcId="{71717C43-38D7-4587-87A5-87F862D777EE}" destId="{8F44D802-890C-4A99-AE09-CDBA9702BB6A}" srcOrd="0" destOrd="0" presId="urn:microsoft.com/office/officeart/2018/2/layout/IconLabelList"/>
    <dgm:cxn modelId="{F7BC3E7B-11B9-46D1-AA0B-94664D0A03DC}" type="presParOf" srcId="{71717C43-38D7-4587-87A5-87F862D777EE}" destId="{BCBC709F-C3FB-4854-8B35-09A9F812CC39}" srcOrd="1" destOrd="0" presId="urn:microsoft.com/office/officeart/2018/2/layout/IconLabelList"/>
    <dgm:cxn modelId="{D1A00B84-FAC2-4986-976E-56A4259D7ED0}" type="presParOf" srcId="{71717C43-38D7-4587-87A5-87F862D777EE}" destId="{E27514ED-5522-4996-ADB6-09DB03B93F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98D4D-843A-47BF-8214-DDF56EBDE3A7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51DCD-1199-4C72-A5A8-B8215D8E98C7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THANK YOU</a:t>
          </a:r>
          <a:endParaRPr lang="en-US" sz="2100" kern="1200"/>
        </a:p>
      </dsp:txBody>
      <dsp:txXfrm>
        <a:off x="59990" y="2654049"/>
        <a:ext cx="3226223" cy="720000"/>
      </dsp:txXfrm>
    </dsp:sp>
    <dsp:sp modelId="{7111C7B2-95F3-4202-BEBA-A405F876E739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79A4B-4668-4D0B-BCBC-85E8B2967AF6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/>
            <a:t>For any queries, please contact me at</a:t>
          </a:r>
          <a:endParaRPr lang="en-US" sz="2100" kern="1200" dirty="0"/>
        </a:p>
      </dsp:txBody>
      <dsp:txXfrm>
        <a:off x="3850802" y="2654049"/>
        <a:ext cx="3226223" cy="720000"/>
      </dsp:txXfrm>
    </dsp:sp>
    <dsp:sp modelId="{8F44D802-890C-4A99-AE09-CDBA9702BB6A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514ED-5522-4996-ADB6-09DB03B93F5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dighe.po@northeastern.edu</a:t>
          </a:r>
          <a:endParaRPr lang="en-US" sz="21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8D1B-E2D1-43E4-8888-88921DC43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F31E5-9CF7-4335-8BAC-93B23410C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68DC-D547-458D-9CE0-5A638DC0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EDBCA-EF65-4C94-A573-C2C265BC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90A08-5D19-416E-B2EE-1C77D751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9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5819-BAE4-4C49-84E5-6292ACED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12F2D-6292-436F-8247-354DB31AA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974D-1CC1-4290-897F-2D0B8A43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C703E-3C55-49E7-A985-84058121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A9353-43E4-4EEA-BCA8-A7006B0C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0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112D31-6A5B-4232-AF69-98951A52F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59621-99AC-4202-919D-6E20D32D7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5CF2-F24D-4743-AA4D-4EC5D383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414D-7D00-4BAB-B2A8-6694DFBA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D35A2-0007-4FB1-A7D7-1DD4F3B9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98EC-1C32-4D73-B996-237998C7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F69C-0014-439D-9B44-0456ED72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E0F40-AB08-46AF-84E6-F662D040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97AA-DFC6-4609-BFA1-1C796C0F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6B18A-63AB-4334-802C-E794358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98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3600-9699-4ADA-85D2-D490E2DC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2397E-50CA-452B-91E9-A4F93632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DC68-CBAB-422D-BA3A-59BBB5F5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A651-A47F-431E-BBE8-F1F53049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C47B0-7D93-4698-8CDB-DBE65D0D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8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0696-B4AC-490F-8F33-D3F821B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53090-114C-4DC4-BC32-2FF56443E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551-040E-47B2-8D1C-3ECC33267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ED318-825D-4DD4-B75D-EE7C6B0D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7D660-A940-4002-800C-7A6A824C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9B5E0-289E-44C7-A3A6-5FF96139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84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2F8-2658-4B23-9DD1-11677E87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34401-CC35-4D2C-A3B5-3FF10BD9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AAE29-A132-47E8-AE1C-98EDCD98F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1AC2E-F453-4F92-9B9E-3E6224760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964E1-3D81-4121-902A-29AFF051B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B5117-4499-4CD7-B420-AE641CF5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D1788-C747-4205-B1D5-862CCA35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1978D-E3C6-4F83-BFAC-4A18E84B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68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0507-A81A-4D1F-9AF5-8E6BE361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AE714-7339-4B3D-9D8D-2430A835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CAE7A-3107-4696-9E27-B0C11DE1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E2499-6386-4CCD-85C9-FCF95624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78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C600A-C816-40AA-B2AF-61F88386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B0A41-2C6A-4344-BD4F-41D8F617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206FD-4146-4746-83A1-75752ED7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72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6457-B0A8-4A80-A887-5C1F87DF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6EE7-64E3-4A2F-B1E5-94412C462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8D441-E88F-49F5-AC36-DCD606FCF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7DBCA-7F88-4D91-BF89-03F4E81B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85F7F-4109-444E-AF76-6ADE65A9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ECF5E-2886-448E-878A-996905D9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19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4D9D-763F-43D7-A452-99EC353A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8A20D-BF2B-44BE-8344-8D94D7B41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B58C9-C631-4F95-85CB-1ADEF671D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06693-E8D0-43E1-B7E0-3CD2F265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C8C36-DA78-4657-B87D-138B6B12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1D15B-60DE-4AC1-B31B-91EC0E64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4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5C89D-7D67-445F-89DB-1942BECC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3C6B5-41CF-4E24-BC0F-AB4268E7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885A-691E-4BF9-B045-65362772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C07F4-39B2-42FA-881E-7FB260CE42EC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E7E6-AB28-42FE-A7AB-0E1FC50E0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70B5C-9738-47A0-8E8E-4524B7863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43C40-590C-46C3-9D06-5CAFA099F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48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fficial.com/blog/career-path-for-etl-developer-jobs-salaries/" TargetMode="External"/><Relationship Id="rId2" Type="http://schemas.openxmlformats.org/officeDocument/2006/relationships/hyperlink" Target="https://www.researchgate.net/publication/264555968_Big_Data_Analytics_A_Literature_Review_Pap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150.statcan.gc.ca/n1/edu/power-pouvoir/ch10/5214862-eng.htm" TargetMode="External"/><Relationship Id="rId4" Type="http://schemas.openxmlformats.org/officeDocument/2006/relationships/hyperlink" Target="https://cyberchasse.com/exciting-job-opportunities-and-future-prospects-for-etl-develope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4632" y="2286000"/>
            <a:ext cx="27432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Video 3">
            <a:extLst>
              <a:ext uri="{FF2B5EF4-FFF2-40B4-BE49-F238E27FC236}">
                <a16:creationId xmlns:a16="http://schemas.microsoft.com/office/drawing/2014/main" id="{94C25243-93C7-425E-8B26-604104A25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3BAFF-8FAA-41C9-95B9-980880943BCC}"/>
              </a:ext>
            </a:extLst>
          </p:cNvPr>
          <p:cNvSpPr txBox="1"/>
          <p:nvPr/>
        </p:nvSpPr>
        <p:spPr>
          <a:xfrm>
            <a:off x="818866" y="1555845"/>
            <a:ext cx="99355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Algerian" panose="04020705040A02060702" pitchFamily="82" charset="0"/>
              </a:rPr>
              <a:t>Banking Dataset Marketing Targets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Module 6 Project ALY6000 Introduction to Analytics [CRN 22279]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Presented by Poonam Dighe [NUID 002965616]</a:t>
            </a:r>
          </a:p>
          <a:p>
            <a:pPr algn="l"/>
            <a:r>
              <a:rPr lang="en-IN" sz="2800" dirty="0">
                <a:solidFill>
                  <a:schemeClr val="bg1"/>
                </a:solidFill>
              </a:rPr>
              <a:t>Professor </a:t>
            </a:r>
            <a:r>
              <a:rPr lang="en-IN" sz="2800" dirty="0" err="1">
                <a:solidFill>
                  <a:schemeClr val="bg1"/>
                </a:solidFill>
              </a:rPr>
              <a:t>Dr.</a:t>
            </a:r>
            <a:r>
              <a:rPr lang="en-IN" sz="2800" dirty="0">
                <a:solidFill>
                  <a:schemeClr val="bg1"/>
                </a:solidFill>
              </a:rPr>
              <a:t> Mohammad Shafiqul Islam </a:t>
            </a:r>
          </a:p>
          <a:p>
            <a:pPr algn="l"/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8E5FF6A-CC03-4A07-ADAC-498774665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123032"/>
            <a:ext cx="3140075" cy="8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3B77F430-75DD-42BA-BC96-CD758ABEC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5BB5996-4521-4AA2-A4EE-ED38A4773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3690E495-DCF3-49DB-972C-CDC6301F85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07F57-2180-47C1-93F3-BD04FE13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-1"/>
            <a:ext cx="5943600" cy="3138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F5A935-0867-4EC0-8214-11D1DD46E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3029803"/>
            <a:ext cx="5943599" cy="3828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DE76CDB-FA9F-490F-87C6-1BF8527C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59667"/>
            <a:ext cx="6248398" cy="3798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23ABDA-512C-434A-B91C-5EE3C3BB7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248398" cy="3059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81175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E5E14A-1FBF-49D8-B1AB-3561B893A903}"/>
              </a:ext>
            </a:extLst>
          </p:cNvPr>
          <p:cNvSpPr txBox="1"/>
          <p:nvPr/>
        </p:nvSpPr>
        <p:spPr>
          <a:xfrm>
            <a:off x="5795749" y="4325098"/>
            <a:ext cx="55138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000000"/>
                </a:solidFill>
                <a:effectLst/>
              </a:rPr>
              <a:t>Analysis of </a:t>
            </a:r>
            <a:r>
              <a:rPr lang="en-IN" i="0" dirty="0" err="1">
                <a:solidFill>
                  <a:srgbClr val="000000"/>
                </a:solidFill>
                <a:effectLst/>
              </a:rPr>
              <a:t>Indepedent</a:t>
            </a:r>
            <a:r>
              <a:rPr lang="en-IN" i="0" dirty="0">
                <a:solidFill>
                  <a:srgbClr val="000000"/>
                </a:solidFill>
                <a:effectLst/>
              </a:rPr>
              <a:t> Numerical Variables.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000000"/>
                </a:solidFill>
                <a:effectLst/>
              </a:rPr>
              <a:t>I did analysis of each individual variable and checking if there is any outlier values present.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000000"/>
                </a:solidFill>
                <a:effectLst/>
              </a:rPr>
              <a:t>I choose a range based on Maximum and Minimum value for each variable selected by observing Boxplot of corresponding variable.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ED9A0DC0-37A7-4A31-9DBB-F327DBD4D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5" y="0"/>
            <a:ext cx="6732896" cy="4008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883C0E-5754-4208-86DC-4038995E2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096"/>
            <a:ext cx="5286317" cy="36779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3ED19-6D22-47F5-AE0B-7CA8AD896DF7}"/>
              </a:ext>
            </a:extLst>
          </p:cNvPr>
          <p:cNvSpPr txBox="1"/>
          <p:nvPr/>
        </p:nvSpPr>
        <p:spPr>
          <a:xfrm>
            <a:off x="341194" y="290478"/>
            <a:ext cx="54545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i="0" dirty="0">
                <a:effectLst/>
              </a:rPr>
              <a:t>From the above result one can see that some variables ('balance', 'duration', 'campaign', '</a:t>
            </a:r>
            <a:r>
              <a:rPr lang="en-IN" b="0" i="0" dirty="0" err="1">
                <a:effectLst/>
              </a:rPr>
              <a:t>pdays</a:t>
            </a:r>
            <a:r>
              <a:rPr lang="en-IN" b="0" i="0" dirty="0">
                <a:effectLst/>
              </a:rPr>
              <a:t>', 'previous’) has outliers. That can also visualize through graph further.</a:t>
            </a:r>
            <a:endParaRPr lang="en-IN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</a:rPr>
              <a:t>Scatter plot matrix showing that there is no strong relationship between these </a:t>
            </a:r>
            <a:r>
              <a:rPr lang="en-IN" b="0" i="0" dirty="0" err="1">
                <a:solidFill>
                  <a:srgbClr val="000000"/>
                </a:solidFill>
                <a:effectLst/>
              </a:rPr>
              <a:t>indepedent</a:t>
            </a:r>
            <a:r>
              <a:rPr lang="en-IN" b="0" i="0" dirty="0">
                <a:solidFill>
                  <a:srgbClr val="000000"/>
                </a:solidFill>
                <a:effectLst/>
              </a:rPr>
              <a:t> variables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i="0" dirty="0">
                <a:solidFill>
                  <a:srgbClr val="000000"/>
                </a:solidFill>
                <a:effectLst/>
              </a:rPr>
              <a:t>Lets </a:t>
            </a:r>
            <a:r>
              <a:rPr lang="en-IN" b="0" i="0" dirty="0" err="1">
                <a:solidFill>
                  <a:srgbClr val="000000"/>
                </a:solidFill>
                <a:effectLst/>
              </a:rPr>
              <a:t>analyze</a:t>
            </a:r>
            <a:r>
              <a:rPr lang="en-IN" b="0" i="0" dirty="0">
                <a:solidFill>
                  <a:srgbClr val="000000"/>
                </a:solidFill>
                <a:effectLst/>
              </a:rPr>
              <a:t> all Independent Numerical variables </a:t>
            </a:r>
          </a:p>
          <a:p>
            <a:r>
              <a:rPr lang="en-IN" dirty="0">
                <a:solidFill>
                  <a:srgbClr val="000000"/>
                </a:solidFill>
              </a:rPr>
              <a:t>      </a:t>
            </a:r>
            <a:r>
              <a:rPr lang="en-IN" b="0" i="0" dirty="0">
                <a:solidFill>
                  <a:srgbClr val="000000"/>
                </a:solidFill>
                <a:effectLst/>
              </a:rPr>
              <a:t>against Target variable '</a:t>
            </a:r>
            <a:r>
              <a:rPr lang="en-IN" b="0" i="0" dirty="0" err="1">
                <a:solidFill>
                  <a:srgbClr val="000000"/>
                </a:solidFill>
                <a:effectLst/>
              </a:rPr>
              <a:t>is_success</a:t>
            </a:r>
            <a:r>
              <a:rPr lang="en-IN" b="0" i="0" dirty="0">
                <a:solidFill>
                  <a:srgbClr val="000000"/>
                </a:solidFill>
                <a:effectLst/>
              </a:rPr>
              <a:t>' by plotting          </a:t>
            </a:r>
            <a:r>
              <a:rPr lang="en-IN" b="0" i="0" dirty="0" err="1">
                <a:solidFill>
                  <a:srgbClr val="000000"/>
                </a:solidFill>
                <a:effectLst/>
              </a:rPr>
              <a:t>Boxplot.We</a:t>
            </a:r>
            <a:r>
              <a:rPr lang="en-IN" b="0" i="0" dirty="0">
                <a:solidFill>
                  <a:srgbClr val="000000"/>
                </a:solidFill>
                <a:effectLst/>
              </a:rPr>
              <a:t> can easily find outliers through Boxplot.</a:t>
            </a:r>
            <a:endParaRPr lang="en-IN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32382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F5CDBE-0A6A-4989-B190-A5C239D16978}"/>
              </a:ext>
            </a:extLst>
          </p:cNvPr>
          <p:cNvSpPr txBox="1"/>
          <p:nvPr/>
        </p:nvSpPr>
        <p:spPr>
          <a:xfrm>
            <a:off x="109181" y="3995677"/>
            <a:ext cx="11818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graph depicts the total percentage of clients who have signed up for a term deposit depending on their job profile.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92.71 percent of blue collar job profile clients, which is the highest, have not subscribed to term deposit, while 7.29 percent, which is the lowest, have.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On average, students and retirees have shown great level of interest in term deposit subscriptions, with 22.62 percent and 23.48 percent, respectively.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Term deposits are not used by 76.52 percent of retired people, the lowest percentage of all.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Even if they are not well paid, retirees, unemployed, students, and housemaids are interested in term deposit subscription.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Admin, blue-collar, entrepreneur, management, self-employment, services, despite the fact that such a group earns a lot of money, they are not interested in signing up for term deposits.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007CCD-CED5-47C7-84E7-CB678BF50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" y="122829"/>
            <a:ext cx="11818961" cy="387284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5190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DA6275B-E894-4F17-9795-5787D50F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2" y="122830"/>
            <a:ext cx="11945934" cy="56286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8591C-D344-4D82-B618-6B652FC9A5DD}"/>
              </a:ext>
            </a:extLst>
          </p:cNvPr>
          <p:cNvSpPr txBox="1"/>
          <p:nvPr/>
        </p:nvSpPr>
        <p:spPr>
          <a:xfrm>
            <a:off x="477077" y="5923722"/>
            <a:ext cx="1156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Overall, the bar graph depicts the total percentage of clients who have and have not subscribed to term deposits. </a:t>
            </a:r>
          </a:p>
          <a:p>
            <a:r>
              <a:rPr lang="en-IN" dirty="0"/>
              <a:t>Data is classified based on their educational background.</a:t>
            </a:r>
          </a:p>
        </p:txBody>
      </p:sp>
    </p:spTree>
    <p:extLst>
      <p:ext uri="{BB962C8B-B14F-4D97-AF65-F5344CB8AC3E}">
        <p14:creationId xmlns:p14="http://schemas.microsoft.com/office/powerpoint/2010/main" val="253551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EC04C-1DAD-4986-A31D-090EC6F79003}"/>
              </a:ext>
            </a:extLst>
          </p:cNvPr>
          <p:cNvSpPr txBox="1"/>
          <p:nvPr/>
        </p:nvSpPr>
        <p:spPr>
          <a:xfrm>
            <a:off x="459347" y="294538"/>
            <a:ext cx="10808204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References</a:t>
            </a:r>
            <a:r>
              <a:rPr lang="en-US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02A64-7CC6-4118-B73F-4AC82A3322BD}"/>
              </a:ext>
            </a:extLst>
          </p:cNvPr>
          <p:cNvSpPr txBox="1"/>
          <p:nvPr/>
        </p:nvSpPr>
        <p:spPr>
          <a:xfrm>
            <a:off x="245660" y="2156345"/>
            <a:ext cx="11300346" cy="4094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</a:rPr>
              <a:t>Data Analytics </a:t>
            </a:r>
            <a:r>
              <a:rPr lang="en-US" sz="2000" dirty="0" err="1">
                <a:effectLst/>
              </a:rPr>
              <a:t>DataMentor</a:t>
            </a:r>
            <a:r>
              <a:rPr lang="en-US" sz="2000" dirty="0">
                <a:effectLst/>
              </a:rPr>
              <a:t>, Nov 2017, </a:t>
            </a:r>
            <a:r>
              <a:rPr lang="en-US" sz="2000" dirty="0">
                <a:effectLst/>
                <a:hlinkClick r:id="rId2"/>
              </a:rPr>
              <a:t>https://www.researchgate.net/publication/264555968_Big_Data_Analytics_A_Literature_Review_Paper</a:t>
            </a:r>
            <a:r>
              <a:rPr lang="en-US" sz="2000" dirty="0">
                <a:effectLst/>
              </a:rPr>
              <a:t>  Accessed 19 Feb. 2022.</a:t>
            </a:r>
          </a:p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</a:rPr>
              <a:t>Bar plot, </a:t>
            </a:r>
            <a:r>
              <a:rPr lang="en-US" sz="2000" dirty="0">
                <a:effectLst/>
                <a:hlinkClick r:id="rId3"/>
              </a:rPr>
              <a:t>https://www.stafficial.com/blog/career-path-for-etl-developer-jobs-salaries/</a:t>
            </a:r>
            <a:r>
              <a:rPr lang="en-US" sz="2000" dirty="0">
                <a:effectLst/>
              </a:rPr>
              <a:t>   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/>
              <a:t>     </a:t>
            </a:r>
            <a:r>
              <a:rPr lang="en-US" sz="2000" dirty="0">
                <a:effectLst/>
              </a:rPr>
              <a:t>Accessed 19 Feb. 2022 	  </a:t>
            </a:r>
          </a:p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</a:rPr>
              <a:t>Future prospects for banking datasets ,1 </a:t>
            </a:r>
            <a:r>
              <a:rPr lang="en-US" sz="2000" dirty="0" err="1">
                <a:effectLst/>
              </a:rPr>
              <a:t>feb</a:t>
            </a:r>
            <a:r>
              <a:rPr lang="en-US" sz="2000" dirty="0">
                <a:effectLst/>
              </a:rPr>
              <a:t> 2018,  </a:t>
            </a:r>
            <a:r>
              <a:rPr lang="en-US" sz="2000" dirty="0">
                <a:effectLst/>
                <a:hlinkClick r:id="rId4"/>
              </a:rPr>
              <a:t>https://cyberchasse.com/exciting-job-opportunities-and-future-prospects-for-etl-developers/</a:t>
            </a:r>
            <a:r>
              <a:rPr lang="en-US" sz="2000" dirty="0">
                <a:effectLst/>
              </a:rPr>
              <a:t>    Accessed 18 Feb. 2022</a:t>
            </a:r>
          </a:p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</a:rPr>
              <a:t>Government of Canada, Statistics Canada. Statistics: Power from Data! Analytical Graphing: Cumulative Frequency, Dec 2020, </a:t>
            </a:r>
            <a:r>
              <a:rPr lang="en-US" sz="2000" dirty="0">
                <a:effectLst/>
                <a:hlinkClick r:id="rId5"/>
              </a:rPr>
              <a:t>https://www150.statcan.gc.ca/n1/edu/power-pouvoir/ch10/5214862-eng.htm</a:t>
            </a:r>
            <a:r>
              <a:rPr lang="en-US" sz="2000" dirty="0">
                <a:effectLst/>
              </a:rPr>
              <a:t> Accessed 19 Feb. 2022</a:t>
            </a:r>
          </a:p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000" dirty="0">
              <a:effectLst/>
            </a:endParaRPr>
          </a:p>
          <a:p>
            <a:pPr marL="114300" indent="-34290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2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B5F23B0B-6282-4A33-9504-6D2EC46AE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2383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12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66CF2-4833-4067-94E1-F0ADA0B5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FFFF"/>
                </a:solidFill>
                <a:latin typeface="+mn-lt"/>
              </a:rPr>
              <a:t>Table of Contents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2F1E-90BF-4FC3-8AB9-34F8D948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85279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DATA DICTIONARY - </a:t>
            </a:r>
            <a:r>
              <a:rPr lang="en-IN" dirty="0">
                <a:ea typeface="+mn-ea"/>
                <a:cs typeface="+mn-cs"/>
              </a:rPr>
              <a:t>B</a:t>
            </a:r>
            <a:r>
              <a:rPr kumimoji="0" lang="en-I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ank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client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KEY BUSINESS QUESTIONS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Data Cleansing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Bar plots &amp; summary of graphs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Data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References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indent="0">
              <a:buNone/>
            </a:pPr>
            <a:br>
              <a:rPr kumimoji="0" lang="en-I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6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62F8A-EC4D-4FA9-B77A-7F3CAF36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2012"/>
            <a:ext cx="3942239" cy="4981433"/>
          </a:xfrm>
        </p:spPr>
        <p:txBody>
          <a:bodyPr anchor="b">
            <a:norm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  <a:latin typeface="Algerian" panose="04020705040A02060702" pitchFamily="82" charset="0"/>
              </a:rPr>
              <a:t>DATA DICTIONARY -</a:t>
            </a:r>
            <a:r>
              <a:rPr lang="en-IN" b="1" dirty="0">
                <a:solidFill>
                  <a:srgbClr val="FFFFFF"/>
                </a:solidFill>
                <a:latin typeface="Algerian" panose="04020705040A02060702" pitchFamily="82" charset="0"/>
                <a:ea typeface="+mn-ea"/>
                <a:cs typeface="+mn-cs"/>
              </a:rPr>
              <a:t>B</a:t>
            </a:r>
            <a:r>
              <a:rPr kumimoji="0" lang="en-IN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ank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client data</a:t>
            </a:r>
            <a:b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</a:br>
            <a:endParaRPr lang="en-IN" b="1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B925-7A9E-4E99-81D2-9CE1047A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232012"/>
            <a:ext cx="7861571" cy="6496333"/>
          </a:xfrm>
        </p:spPr>
        <p:txBody>
          <a:bodyPr anchor="ctr"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1. age :(numeric) Age of the client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IN" sz="1600" dirty="0"/>
              <a:t>2.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job : type of job (categorical:"admin.“,"unknown","unemployed","management","housemaid","entrepreneur","student", "blue-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collar","self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employed","retired","technician","services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  <a:endParaRPr lang="en-IN" sz="1600" dirty="0"/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IN" sz="1600" dirty="0"/>
              <a:t>3</a:t>
            </a:r>
            <a:r>
              <a:rPr lang="en-IN" sz="1600"/>
              <a:t>. </a:t>
            </a: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marital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: marital status (categorical: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married","divorced","single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"; note: "divorced" means divorced or widowed)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4. education (categorical: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unknown","secondary","primary","tertiary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5. default: has credit in default? (binary: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yes","no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6. balance: average yearly balance, in euros (numeric)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7. housing: has housing loan? (binary: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yes","no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8. loan: has personal loan? (binary: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yes","no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9. contact: contact communication type (categorical: "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unknown","telephone","cellular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10. day: last contact day of the month (numeric)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11. month: last contact month of year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12. duration: last contact duration, in seconds (numeric)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13. campaign: number of contacts performed during this campaign and for this client (numeric)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/>
              <a:t>14. </a:t>
            </a:r>
            <a:r>
              <a:rPr lang="en-IN" sz="1600" dirty="0" err="1"/>
              <a:t>pdays</a:t>
            </a:r>
            <a:r>
              <a:rPr lang="en-IN" sz="1600" dirty="0"/>
              <a:t>: number of days that passed by after the client was last contacted from a previous campaign (numeric, -1 means client was not previously contacted)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/>
              <a:t>15. previous: number of contacts performed before this campaign and for this client (numeric)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/>
              <a:t>16. </a:t>
            </a:r>
            <a:r>
              <a:rPr lang="en-IN" sz="1600" dirty="0" err="1"/>
              <a:t>poutcome</a:t>
            </a:r>
            <a:r>
              <a:rPr lang="en-IN" sz="1600" dirty="0"/>
              <a:t>: outcome of the previous marketing campaign (categorical: "</a:t>
            </a:r>
            <a:r>
              <a:rPr lang="en-IN" sz="1600" dirty="0" err="1"/>
              <a:t>unknown","other","failure","success</a:t>
            </a:r>
            <a:r>
              <a:rPr lang="en-IN" sz="1600" dirty="0"/>
              <a:t>")</a:t>
            </a:r>
          </a:p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/>
              <a:t>Output variable (desired target): 17 - y - has the client subscribed a term deposit? (binary: "</a:t>
            </a:r>
            <a:r>
              <a:rPr lang="en-IN" sz="1600" dirty="0" err="1"/>
              <a:t>yes","no</a:t>
            </a:r>
            <a:r>
              <a:rPr lang="en-IN" sz="1600" dirty="0"/>
              <a:t>")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1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359B8-F57C-495B-8682-D87EEC6B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rgbClr val="FFFFFF"/>
                </a:solidFill>
                <a:latin typeface="Algerian" panose="04020705040A02060702" pitchFamily="82" charset="0"/>
              </a:rPr>
              <a:t>KEY 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30C5-D8DE-421C-9375-CC264A174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37" y="1774208"/>
            <a:ext cx="10399594" cy="49814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dirty="0"/>
              <a:t>Based on a comprehensive examination of the dataset, the following are some sample questions that can be addressed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What are the major factors that influence a customer's decision to convert his balance into a term deposit subscription?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What encourages the client to take out a loan?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How is term deposit subscription analysis carried out?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What is the prevalence of term deposit subscription and loan?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Do working and nonworking professionals face the same risk when taking out a term deposit subscription?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Which type of loan is more risky, and which is more advantageous?</a:t>
            </a:r>
          </a:p>
        </p:txBody>
      </p:sp>
    </p:spTree>
    <p:extLst>
      <p:ext uri="{BB962C8B-B14F-4D97-AF65-F5344CB8AC3E}">
        <p14:creationId xmlns:p14="http://schemas.microsoft.com/office/powerpoint/2010/main" val="110123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BAA83E-1AFD-4E57-833F-D7500EE4BF79}"/>
              </a:ext>
            </a:extLst>
          </p:cNvPr>
          <p:cNvSpPr txBox="1"/>
          <p:nvPr/>
        </p:nvSpPr>
        <p:spPr>
          <a:xfrm>
            <a:off x="96255" y="988828"/>
            <a:ext cx="38621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Summary(BANKINGDATASET) function provides detailed information about columns that have NAs, mean or mode, minimum and maximum values.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When we apply the structure</a:t>
            </a:r>
          </a:p>
          <a:p>
            <a:r>
              <a:rPr lang="en-IN" dirty="0"/>
              <a:t>     function to our dataset, we learn </a:t>
            </a:r>
          </a:p>
          <a:p>
            <a:r>
              <a:rPr lang="en-IN" dirty="0"/>
              <a:t>     that we have 789 observations </a:t>
            </a:r>
          </a:p>
          <a:p>
            <a:r>
              <a:rPr lang="en-IN" dirty="0"/>
              <a:t>     and 17 variables, each with their </a:t>
            </a:r>
          </a:p>
          <a:p>
            <a:r>
              <a:rPr lang="en-IN" dirty="0"/>
              <a:t>     own data type.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There are null values in the dataset(</a:t>
            </a:r>
            <a:r>
              <a:rPr lang="en-IN" dirty="0" err="1"/>
              <a:t>abc</a:t>
            </a:r>
            <a:r>
              <a:rPr lang="en-IN" dirty="0"/>
              <a:t>) in 3 columns balance, campaign and previous that has been removed while cleansing the data. The new dataset (BANKINGDATASET) does not contain any null values.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A09A2E-1A7F-49AF-B49B-63BCE8E7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63" y="4102307"/>
            <a:ext cx="8105638" cy="26857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831115-A43D-40F6-A064-BE1AEA76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65" y="952669"/>
            <a:ext cx="8114035" cy="31116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F679C8-C69D-4722-B0FA-22C52D34C7F1}"/>
              </a:ext>
            </a:extLst>
          </p:cNvPr>
          <p:cNvSpPr txBox="1"/>
          <p:nvPr/>
        </p:nvSpPr>
        <p:spPr>
          <a:xfrm>
            <a:off x="397042" y="192505"/>
            <a:ext cx="1147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lgerian" panose="04020705040A02060702" pitchFamily="82" charset="0"/>
              </a:rPr>
              <a:t>DATA CLEANSING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E36C6-4C57-4968-90F0-616093D2C6DF}"/>
              </a:ext>
            </a:extLst>
          </p:cNvPr>
          <p:cNvSpPr txBox="1"/>
          <p:nvPr/>
        </p:nvSpPr>
        <p:spPr>
          <a:xfrm>
            <a:off x="4086364" y="3874168"/>
            <a:ext cx="810490" cy="15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5ABCE-3BAA-48CC-99DB-1C85DAAE6865}"/>
              </a:ext>
            </a:extLst>
          </p:cNvPr>
          <p:cNvSpPr txBox="1"/>
          <p:nvPr/>
        </p:nvSpPr>
        <p:spPr>
          <a:xfrm>
            <a:off x="9889958" y="2009274"/>
            <a:ext cx="926431" cy="132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811BE3-608D-4AF0-9F50-695F2316FA3F}"/>
              </a:ext>
            </a:extLst>
          </p:cNvPr>
          <p:cNvSpPr txBox="1"/>
          <p:nvPr/>
        </p:nvSpPr>
        <p:spPr>
          <a:xfrm>
            <a:off x="9781673" y="2947737"/>
            <a:ext cx="926431" cy="132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47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07F4-101C-4F08-A4B9-344F54A4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1" y="484496"/>
            <a:ext cx="5508009" cy="702859"/>
          </a:xfrm>
        </p:spPr>
        <p:txBody>
          <a:bodyPr>
            <a:noAutofit/>
          </a:bodyPr>
          <a:lstStyle/>
          <a:p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r>
              <a:rPr lang="en-IN" sz="4800" b="1">
                <a:latin typeface="Algerian" panose="04020705040A02060702" pitchFamily="82" charset="0"/>
              </a:rPr>
              <a:t>DATA  ANALYSIS</a:t>
            </a: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br>
              <a:rPr lang="en-IN" sz="4800">
                <a:latin typeface="+mn-lt"/>
              </a:rPr>
            </a:br>
            <a:endParaRPr lang="en-IN" sz="4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44E81-66D4-4841-9519-90F62DCC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8" y="4353636"/>
            <a:ext cx="11646101" cy="20198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7A78A-52CE-4C7B-AD02-F1B358B3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14" y="961037"/>
            <a:ext cx="4966648" cy="3201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765234-5F6F-4AE2-9B42-ED8F572CF5CB}"/>
              </a:ext>
            </a:extLst>
          </p:cNvPr>
          <p:cNvSpPr txBox="1"/>
          <p:nvPr/>
        </p:nvSpPr>
        <p:spPr>
          <a:xfrm>
            <a:off x="750627" y="1488701"/>
            <a:ext cx="4966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+mn-lt"/>
              </a:rPr>
              <a:t>The first six observations of each column are displayed in the head (BANKINGDATASET).</a:t>
            </a:r>
            <a:r>
              <a:rPr lang="en-IN" dirty="0"/>
              <a:t>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+mn-lt"/>
              </a:rPr>
              <a:t>After applying str function we learn about the total number of observations along with the number of  variables. Data types are also displayed in the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3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2084-0397-4348-A025-1785943F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 &amp; ANALYSIS</a:t>
            </a:r>
          </a:p>
        </p:txBody>
      </p:sp>
      <p:pic>
        <p:nvPicPr>
          <p:cNvPr id="4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8426C32-FBD5-4313-9FF9-8AD7DCE8F9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229" y="0"/>
            <a:ext cx="6456929" cy="330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AAA99-C2A1-49FF-BAA3-F1460754CFC1}"/>
              </a:ext>
            </a:extLst>
          </p:cNvPr>
          <p:cNvSpPr txBox="1"/>
          <p:nvPr/>
        </p:nvSpPr>
        <p:spPr>
          <a:xfrm>
            <a:off x="125841" y="791569"/>
            <a:ext cx="5674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bar graph shows that the majority of clients who have taken loans and those who have not taken loans are in the secondary education category.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Tertiary education has the second highest number of people who have not taken out a loan, followed by primary education.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As per the bar graph, majority of clients have completed their secondary education.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304C43-E7D9-4893-A1F6-2A1BB206BBC6}"/>
              </a:ext>
            </a:extLst>
          </p:cNvPr>
          <p:cNvSpPr txBox="1">
            <a:spLocks/>
          </p:cNvSpPr>
          <p:nvPr/>
        </p:nvSpPr>
        <p:spPr>
          <a:xfrm>
            <a:off x="372891" y="107269"/>
            <a:ext cx="4899546" cy="777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latin typeface="Algerian" panose="04020705040A02060702" pitchFamily="82" charset="0"/>
              </a:rPr>
              <a:t>DATA ANALYSIS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165337-09D2-4CB1-88FC-68430B1D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90" y="3306478"/>
            <a:ext cx="5929068" cy="355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51A5D9-190C-4A24-9448-A24D8E9F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8" y="3306478"/>
            <a:ext cx="5529860" cy="347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9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8B72186-1305-46C9-B337-69C2E746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25" y="1"/>
            <a:ext cx="6358670" cy="32335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3A9E72-12B4-4449-A37F-5C4ECA64EA09}"/>
              </a:ext>
            </a:extLst>
          </p:cNvPr>
          <p:cNvSpPr txBox="1"/>
          <p:nvPr/>
        </p:nvSpPr>
        <p:spPr>
          <a:xfrm>
            <a:off x="390232" y="185605"/>
            <a:ext cx="5041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bar graph depicts that average number of clients has not gone for term deposit subscription. who is more educated (tertiary education)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Majority of Clients who not gone for term deposit subscription are having secondary education.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Very few people have decided to go for term deposit subscription from basic education category (unknown)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0C14E1B-3558-400C-921B-1B4375C6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273" y="3240799"/>
            <a:ext cx="6345022" cy="361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74CDA65-38E4-4968-A0A6-4C0C72C0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3531"/>
            <a:ext cx="5824625" cy="36244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E755FF63-5EC1-4817-AB8B-5789DE2B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308" y="1575461"/>
            <a:ext cx="5830592" cy="325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54145BA-CA8C-4D01-8C30-F38DAA68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4923" y="1575461"/>
            <a:ext cx="5203330" cy="32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F65EC-F420-42C1-AA52-64B198C7A41B}"/>
              </a:ext>
            </a:extLst>
          </p:cNvPr>
          <p:cNvSpPr txBox="1"/>
          <p:nvPr/>
        </p:nvSpPr>
        <p:spPr>
          <a:xfrm>
            <a:off x="586854" y="5070346"/>
            <a:ext cx="1123210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000"/>
              <a:t>The vast majority of people with a secondary education have borrowed money.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000"/>
              <a:t>People with primary and secondary education make up the majority of those who decide to take out a loan.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000"/>
              <a:t>Few people who have not even completed primary school have applied for a loan.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5E505-20B9-4AE1-9CDE-88411506ED5D}"/>
              </a:ext>
            </a:extLst>
          </p:cNvPr>
          <p:cNvSpPr txBox="1"/>
          <p:nvPr/>
        </p:nvSpPr>
        <p:spPr>
          <a:xfrm>
            <a:off x="736978" y="218364"/>
            <a:ext cx="1001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488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1252</TotalTime>
  <Words>1263</Words>
  <Application>Microsoft Office PowerPoint</Application>
  <PresentationFormat>Widescreen</PresentationFormat>
  <Paragraphs>92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Wingdings</vt:lpstr>
      <vt:lpstr>Office Theme</vt:lpstr>
      <vt:lpstr>PowerPoint Presentation</vt:lpstr>
      <vt:lpstr>Table of Contents</vt:lpstr>
      <vt:lpstr>DATA DICTIONARY -Bank client data </vt:lpstr>
      <vt:lpstr>KEY BUSINESS QUESTIONS</vt:lpstr>
      <vt:lpstr>PowerPoint Presentation</vt:lpstr>
      <vt:lpstr>     DATA  ANALYSIS     </vt:lpstr>
      <vt:lpstr>DATA VISUALIZATION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Poonam Dighe</dc:creator>
  <cp:lastModifiedBy>Poonam Dighe</cp:lastModifiedBy>
  <cp:revision>83</cp:revision>
  <dcterms:created xsi:type="dcterms:W3CDTF">2022-02-20T07:21:47Z</dcterms:created>
  <dcterms:modified xsi:type="dcterms:W3CDTF">2022-02-21T04:43:12Z</dcterms:modified>
</cp:coreProperties>
</file>